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Four Stages of Building Character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381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82600" lvl="0" marL="4572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4000">
                <a:solidFill>
                  <a:srgbClr val="000000"/>
                </a:solidFill>
              </a:rPr>
              <a:t>Unconscious and Unskilled</a:t>
            </a:r>
          </a:p>
          <a:p>
            <a:pPr indent="-482600" lvl="0" marL="4572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4000">
                <a:solidFill>
                  <a:srgbClr val="000000"/>
                </a:solidFill>
              </a:rPr>
              <a:t>Conscious and Unskilled</a:t>
            </a:r>
          </a:p>
          <a:p>
            <a:pPr indent="-482600" lvl="0" marL="4572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4000">
                <a:solidFill>
                  <a:srgbClr val="000000"/>
                </a:solidFill>
              </a:rPr>
              <a:t>Conscious and Skilled</a:t>
            </a:r>
          </a:p>
          <a:p>
            <a:pPr indent="-482600" lvl="0" marL="45720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4000">
                <a:solidFill>
                  <a:srgbClr val="000000"/>
                </a:solidFill>
              </a:rPr>
              <a:t>Unconscious and Skilled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-129575"/>
            <a:ext cx="8520600" cy="4393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82600" lvl="0" marL="4572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4000">
                <a:solidFill>
                  <a:schemeClr val="dk1"/>
                </a:solidFill>
              </a:rPr>
              <a:t>Unconscious and Unskilled</a:t>
            </a:r>
          </a:p>
          <a:p>
            <a:pPr indent="-482600" lvl="0" marL="4572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4000">
                <a:solidFill>
                  <a:schemeClr val="dk1"/>
                </a:solidFill>
              </a:rPr>
              <a:t>Conscious and Unskilled</a:t>
            </a:r>
          </a:p>
          <a:p>
            <a:pPr indent="-482600" lvl="0" marL="4572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4000">
                <a:solidFill>
                  <a:schemeClr val="dk1"/>
                </a:solidFill>
              </a:rPr>
              <a:t>Conscious and Skilled</a:t>
            </a:r>
          </a:p>
          <a:p>
            <a:pPr indent="-482600" lvl="0" marL="45720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AutoNum type="arabicPeriod"/>
            </a:pPr>
            <a:r>
              <a:rPr lang="en" sz="4000">
                <a:solidFill>
                  <a:schemeClr val="dk1"/>
                </a:solidFill>
              </a:rPr>
              <a:t>Unconscious and Skilled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-75" y="462750"/>
            <a:ext cx="9144000" cy="4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  <a:buChar char="●"/>
            </a:pPr>
            <a:r>
              <a:rPr lang="en" sz="2200"/>
              <a:t>You don’t know what you don’t know; therefore you’re not good at it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Now aware but don’t have practice; therefore not good at it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Aware and practicing; </a:t>
            </a:r>
            <a:r>
              <a:rPr lang="en" sz="2400"/>
              <a:t>therefore</a:t>
            </a:r>
            <a:r>
              <a:rPr lang="en" sz="2400"/>
              <a:t> gaining skill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-381000" lvl="0" marL="457200" rtl="0">
              <a:spcBef>
                <a:spcPts val="0"/>
              </a:spcBef>
              <a:buSzPct val="100000"/>
              <a:buChar char="●"/>
            </a:pPr>
            <a:r>
              <a:rPr lang="en" sz="2400"/>
              <a:t>Have made things a habit; therefore </a:t>
            </a:r>
            <a:r>
              <a:rPr lang="en" sz="2400"/>
              <a:t>efficient</a:t>
            </a:r>
            <a:r>
              <a:rPr lang="en" sz="2400"/>
              <a:t> and skilled, it is second nature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11" st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12" st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13" st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14" st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15" st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>
                                            <p:txEl>
                                              <p:pRg end="16" st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000000"/>
                </a:solidFill>
              </a:rPr>
              <a:t>Teach your parent(s) what you have learned.</a:t>
            </a:r>
          </a:p>
          <a:p>
            <a:pPr lvl="0">
              <a:spcBef>
                <a:spcPts val="0"/>
              </a:spcBef>
              <a:buNone/>
            </a:pPr>
            <a:r>
              <a:rPr lang="en" sz="2200">
                <a:solidFill>
                  <a:srgbClr val="000000"/>
                </a:solidFill>
              </a:rPr>
              <a:t>Ask them….</a:t>
            </a:r>
          </a:p>
          <a:p>
            <a:pPr indent="-368300" lvl="0" marL="4572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200">
                <a:solidFill>
                  <a:srgbClr val="000000"/>
                </a:solidFill>
              </a:rPr>
              <a:t>In your life experience, how does this apply? What have they been unconscious or unskilled about and now they are unconscious and skilled? </a:t>
            </a:r>
          </a:p>
          <a:p>
            <a:pPr indent="-368300" lvl="0" marL="45720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2200">
                <a:solidFill>
                  <a:srgbClr val="000000"/>
                </a:solidFill>
              </a:rPr>
              <a:t>What does this mean/How can it make you a better person or leader?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