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599" cy="897599"/>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599"/>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899"/>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799"/>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5999"/>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6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5999"/>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6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899" cy="271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899" cy="271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399"/>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599"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4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7999" cy="9533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7999" cy="3163499"/>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1999"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699"/>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youtube.com/v/nwAYpLVyeFU" TargetMode="External"/><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youtube.com/v/m5yCOSHeYn4" TargetMode="External"/><Relationship Id="rId4"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599"/>
          </a:xfrm>
          <a:prstGeom prst="rect">
            <a:avLst/>
          </a:prstGeom>
        </p:spPr>
        <p:txBody>
          <a:bodyPr anchorCtr="0" anchor="b" bIns="91425" lIns="91425" rIns="91425" tIns="91425">
            <a:noAutofit/>
          </a:bodyPr>
          <a:lstStyle/>
          <a:p>
            <a:pPr lvl="0" rtl="0">
              <a:spcBef>
                <a:spcPts val="0"/>
              </a:spcBef>
              <a:buNone/>
            </a:pPr>
            <a:r>
              <a:rPr lang="en" sz="6000"/>
              <a:t>Kindness</a:t>
            </a:r>
          </a:p>
        </p:txBody>
      </p:sp>
      <p:sp>
        <p:nvSpPr>
          <p:cNvPr id="68" name="Shape 68"/>
          <p:cNvSpPr txBox="1"/>
          <p:nvPr>
            <p:ph idx="1" type="subTitle"/>
          </p:nvPr>
        </p:nvSpPr>
        <p:spPr>
          <a:xfrm>
            <a:off x="390525" y="2789130"/>
            <a:ext cx="8222100" cy="432899"/>
          </a:xfrm>
          <a:prstGeom prst="rect">
            <a:avLst/>
          </a:prstGeom>
        </p:spPr>
        <p:txBody>
          <a:bodyPr anchorCtr="0" anchor="t" bIns="91425" lIns="91425" rIns="91425" tIns="91425">
            <a:noAutofit/>
          </a:bodyPr>
          <a:lstStyle/>
          <a:p>
            <a:pPr lvl="0" rtl="0">
              <a:spcBef>
                <a:spcPts val="0"/>
              </a:spcBef>
              <a:buNone/>
            </a:pPr>
            <a:r>
              <a:rPr lang="en" sz="2400"/>
              <a:t>One of the Eight Essentials of Leadership</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699"/>
          </a:xfrm>
          <a:prstGeom prst="rect">
            <a:avLst/>
          </a:prstGeom>
        </p:spPr>
        <p:txBody>
          <a:bodyPr anchorCtr="0" anchor="b" bIns="91425" lIns="91425" rIns="91425" tIns="91425">
            <a:noAutofit/>
          </a:bodyPr>
          <a:lstStyle/>
          <a:p>
            <a:pPr lvl="0">
              <a:spcBef>
                <a:spcPts val="0"/>
              </a:spcBef>
              <a:buNone/>
            </a:pPr>
            <a:r>
              <a:rPr lang="en"/>
              <a:t>What does kindness mean?</a:t>
            </a:r>
          </a:p>
        </p:txBody>
      </p:sp>
      <p:sp>
        <p:nvSpPr>
          <p:cNvPr id="74" name="Shape 74"/>
          <p:cNvSpPr txBox="1"/>
          <p:nvPr>
            <p:ph idx="1" type="body"/>
          </p:nvPr>
        </p:nvSpPr>
        <p:spPr>
          <a:xfrm>
            <a:off x="471900" y="1919075"/>
            <a:ext cx="3378899" cy="2710200"/>
          </a:xfrm>
          <a:prstGeom prst="rect">
            <a:avLst/>
          </a:prstGeom>
        </p:spPr>
        <p:txBody>
          <a:bodyPr anchorCtr="0" anchor="t" bIns="91425" lIns="91425" rIns="91425" tIns="91425">
            <a:noAutofit/>
          </a:bodyPr>
          <a:lstStyle/>
          <a:p>
            <a:pPr lvl="0" rtl="0">
              <a:spcBef>
                <a:spcPts val="0"/>
              </a:spcBef>
              <a:buNone/>
            </a:pPr>
            <a:r>
              <a:rPr b="1" lang="en" sz="2400">
                <a:solidFill>
                  <a:srgbClr val="000000"/>
                </a:solidFill>
                <a:latin typeface="Arial"/>
                <a:ea typeface="Arial"/>
                <a:cs typeface="Arial"/>
                <a:sym typeface="Arial"/>
              </a:rPr>
              <a:t>Definition:</a:t>
            </a:r>
          </a:p>
          <a:p>
            <a:pPr lvl="0" rtl="0">
              <a:spcBef>
                <a:spcPts val="0"/>
              </a:spcBef>
              <a:buNone/>
            </a:pPr>
            <a:r>
              <a:rPr b="1" lang="en" sz="2400">
                <a:solidFill>
                  <a:srgbClr val="000000"/>
                </a:solidFill>
                <a:latin typeface="Arial"/>
                <a:ea typeface="Arial"/>
                <a:cs typeface="Arial"/>
                <a:sym typeface="Arial"/>
              </a:rPr>
              <a:t>(Noun)</a:t>
            </a:r>
            <a:r>
              <a:rPr lang="en" sz="2400">
                <a:solidFill>
                  <a:srgbClr val="000000"/>
                </a:solidFill>
                <a:latin typeface="Arial"/>
                <a:ea typeface="Arial"/>
                <a:cs typeface="Arial"/>
                <a:sym typeface="Arial"/>
              </a:rPr>
              <a:t> The quality of being friendly, generous, and considerate.</a:t>
            </a:r>
          </a:p>
          <a:p>
            <a:pPr lvl="0">
              <a:spcBef>
                <a:spcPts val="0"/>
              </a:spcBef>
              <a:buNone/>
            </a:pPr>
            <a:r>
              <a:t/>
            </a:r>
            <a:endParaRPr/>
          </a:p>
        </p:txBody>
      </p:sp>
      <p:sp>
        <p:nvSpPr>
          <p:cNvPr id="75" name="Shape 75"/>
          <p:cNvSpPr txBox="1"/>
          <p:nvPr>
            <p:ph idx="2" type="body"/>
          </p:nvPr>
        </p:nvSpPr>
        <p:spPr>
          <a:xfrm>
            <a:off x="4125050" y="1919075"/>
            <a:ext cx="4569000" cy="2710200"/>
          </a:xfrm>
          <a:prstGeom prst="rect">
            <a:avLst/>
          </a:prstGeom>
        </p:spPr>
        <p:txBody>
          <a:bodyPr anchorCtr="0" anchor="t" bIns="91425" lIns="91425" rIns="91425" tIns="91425">
            <a:noAutofit/>
          </a:bodyPr>
          <a:lstStyle/>
          <a:p>
            <a:pPr lvl="0">
              <a:spcBef>
                <a:spcPts val="0"/>
              </a:spcBef>
              <a:buNone/>
            </a:pPr>
            <a:r>
              <a:rPr b="1" lang="en" sz="2400">
                <a:solidFill>
                  <a:srgbClr val="000000"/>
                </a:solidFill>
                <a:latin typeface="Arial"/>
                <a:ea typeface="Arial"/>
                <a:cs typeface="Arial"/>
                <a:sym typeface="Arial"/>
              </a:rPr>
              <a:t>Synonyms: </a:t>
            </a:r>
            <a:r>
              <a:rPr lang="en" sz="2400">
                <a:solidFill>
                  <a:srgbClr val="000000"/>
                </a:solidFill>
                <a:latin typeface="Arial"/>
                <a:ea typeface="Arial"/>
                <a:cs typeface="Arial"/>
                <a:sym typeface="Arial"/>
              </a:rPr>
              <a:t>consideration, helpfulness, thoughtfulness, selflessness, compassion, sympathy, understanding, big-heartedness, friendliness, neighborliness, generosity.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71900" y="738725"/>
            <a:ext cx="8222100" cy="767699"/>
          </a:xfrm>
          <a:prstGeom prst="rect">
            <a:avLst/>
          </a:prstGeom>
        </p:spPr>
        <p:txBody>
          <a:bodyPr anchorCtr="0" anchor="b" bIns="91425" lIns="91425" rIns="91425" tIns="91425">
            <a:noAutofit/>
          </a:bodyPr>
          <a:lstStyle/>
          <a:p>
            <a:pPr lvl="0">
              <a:spcBef>
                <a:spcPts val="0"/>
              </a:spcBef>
              <a:buNone/>
            </a:pPr>
            <a:r>
              <a:rPr lang="en"/>
              <a:t>Kindness is important because...</a:t>
            </a:r>
          </a:p>
        </p:txBody>
      </p:sp>
      <p:sp>
        <p:nvSpPr>
          <p:cNvPr id="81" name="Shape 81"/>
          <p:cNvSpPr txBox="1"/>
          <p:nvPr>
            <p:ph idx="1" type="body"/>
          </p:nvPr>
        </p:nvSpPr>
        <p:spPr>
          <a:xfrm>
            <a:off x="471900" y="1919075"/>
            <a:ext cx="5675700" cy="3006600"/>
          </a:xfrm>
          <a:prstGeom prst="rect">
            <a:avLst/>
          </a:prstGeom>
        </p:spPr>
        <p:txBody>
          <a:bodyPr anchorCtr="0" anchor="t" bIns="91425" lIns="91425" rIns="91425" tIns="91425">
            <a:noAutofit/>
          </a:bodyPr>
          <a:lstStyle/>
          <a:p>
            <a:pPr lvl="0" rtl="0">
              <a:spcBef>
                <a:spcPts val="0"/>
              </a:spcBef>
              <a:buNone/>
            </a:pPr>
            <a:r>
              <a:rPr b="1" lang="en" sz="2400">
                <a:solidFill>
                  <a:srgbClr val="000000"/>
                </a:solidFill>
                <a:latin typeface="Arial"/>
                <a:ea typeface="Arial"/>
                <a:cs typeface="Arial"/>
                <a:sym typeface="Arial"/>
              </a:rPr>
              <a:t>1. </a:t>
            </a:r>
            <a:r>
              <a:rPr b="1" lang="en" sz="2400">
                <a:solidFill>
                  <a:srgbClr val="000000"/>
                </a:solidFill>
                <a:latin typeface="Arial"/>
                <a:ea typeface="Arial"/>
                <a:cs typeface="Arial"/>
                <a:sym typeface="Arial"/>
              </a:rPr>
              <a:t>Kindness broadens our perspective. </a:t>
            </a:r>
          </a:p>
          <a:p>
            <a:pPr lvl="0" rtl="0">
              <a:spcBef>
                <a:spcPts val="0"/>
              </a:spcBef>
              <a:buNone/>
            </a:pPr>
            <a:r>
              <a:rPr b="1" lang="en" sz="2400">
                <a:solidFill>
                  <a:srgbClr val="000000"/>
                </a:solidFill>
                <a:latin typeface="Arial"/>
                <a:ea typeface="Arial"/>
                <a:cs typeface="Arial"/>
                <a:sym typeface="Arial"/>
              </a:rPr>
              <a:t>2. Kindness helps people feel respected and less alone.</a:t>
            </a:r>
            <a:r>
              <a:rPr lang="en" sz="2400">
                <a:solidFill>
                  <a:srgbClr val="000000"/>
                </a:solidFill>
                <a:latin typeface="Arial"/>
                <a:ea typeface="Arial"/>
                <a:cs typeface="Arial"/>
                <a:sym typeface="Arial"/>
              </a:rPr>
              <a:t> </a:t>
            </a:r>
          </a:p>
          <a:p>
            <a:pPr lvl="0">
              <a:spcBef>
                <a:spcPts val="0"/>
              </a:spcBef>
              <a:buNone/>
            </a:pPr>
            <a:r>
              <a:rPr b="1" lang="en" sz="2400">
                <a:solidFill>
                  <a:srgbClr val="000000"/>
                </a:solidFill>
                <a:latin typeface="Arial"/>
                <a:ea typeface="Arial"/>
                <a:cs typeface="Arial"/>
                <a:sym typeface="Arial"/>
              </a:rPr>
              <a:t>3. Kindness creates kindness.</a:t>
            </a:r>
            <a:r>
              <a:rPr lang="en" sz="2400">
                <a:solidFill>
                  <a:srgbClr val="000000"/>
                </a:solidFill>
                <a:latin typeface="Arial"/>
                <a:ea typeface="Arial"/>
                <a:cs typeface="Arial"/>
                <a:sym typeface="Arial"/>
              </a:rPr>
              <a:t>  </a:t>
            </a:r>
          </a:p>
        </p:txBody>
      </p:sp>
      <p:pic>
        <p:nvPicPr>
          <p:cNvPr id="82" name="Shape 82"/>
          <p:cNvPicPr preferRelativeResize="0"/>
          <p:nvPr/>
        </p:nvPicPr>
        <p:blipFill>
          <a:blip r:embed="rId3">
            <a:alphaModFix/>
          </a:blip>
          <a:stretch>
            <a:fillRect/>
          </a:stretch>
        </p:blipFill>
        <p:spPr>
          <a:xfrm>
            <a:off x="5742725" y="1923775"/>
            <a:ext cx="2997200" cy="299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60950" y="1116825"/>
            <a:ext cx="8222100" cy="389400"/>
          </a:xfrm>
          <a:prstGeom prst="rect">
            <a:avLst/>
          </a:prstGeom>
        </p:spPr>
        <p:txBody>
          <a:bodyPr anchorCtr="0" anchor="ctr" bIns="91425" lIns="91425" rIns="91425" tIns="91425">
            <a:noAutofit/>
          </a:bodyPr>
          <a:lstStyle/>
          <a:p>
            <a:pPr indent="-438150" lvl="0" marL="457200">
              <a:lnSpc>
                <a:spcPct val="138000"/>
              </a:lnSpc>
              <a:spcBef>
                <a:spcPts val="0"/>
              </a:spcBef>
              <a:spcAft>
                <a:spcPts val="1600"/>
              </a:spcAft>
              <a:buClr>
                <a:srgbClr val="FFFFFF"/>
              </a:buClr>
              <a:buSzPct val="100000"/>
              <a:buAutoNum type="arabicPeriod"/>
            </a:pPr>
            <a:r>
              <a:rPr lang="en" sz="3300">
                <a:solidFill>
                  <a:srgbClr val="FFFFFF"/>
                </a:solidFill>
              </a:rPr>
              <a:t>Kindness Broadens Our Perspective.</a:t>
            </a:r>
          </a:p>
        </p:txBody>
      </p:sp>
      <p:sp>
        <p:nvSpPr>
          <p:cNvPr id="88" name="Shape 88"/>
          <p:cNvSpPr txBox="1"/>
          <p:nvPr>
            <p:ph idx="1" type="body"/>
          </p:nvPr>
        </p:nvSpPr>
        <p:spPr>
          <a:xfrm>
            <a:off x="3504125" y="1867850"/>
            <a:ext cx="5481600" cy="2710200"/>
          </a:xfrm>
          <a:prstGeom prst="rect">
            <a:avLst/>
          </a:prstGeom>
        </p:spPr>
        <p:txBody>
          <a:bodyPr anchorCtr="0" anchor="t" bIns="91425" lIns="91425" rIns="91425" tIns="91425">
            <a:noAutofit/>
          </a:bodyPr>
          <a:lstStyle/>
          <a:p>
            <a:pPr lvl="0" algn="ctr">
              <a:lnSpc>
                <a:spcPct val="115000"/>
              </a:lnSpc>
              <a:spcBef>
                <a:spcPts val="0"/>
              </a:spcBef>
              <a:buNone/>
            </a:pPr>
            <a:r>
              <a:rPr lang="en" sz="2400">
                <a:solidFill>
                  <a:srgbClr val="000000"/>
                </a:solidFill>
                <a:latin typeface="Arial"/>
                <a:ea typeface="Arial"/>
                <a:cs typeface="Arial"/>
                <a:sym typeface="Arial"/>
              </a:rPr>
              <a:t> In order to be kind, we have to pay attention to what is happening around us.  As we notice more things and help others, we get a glimpse of other ways of looking at things. A broader perspective helps us to keep things in context.</a:t>
            </a:r>
          </a:p>
          <a:p>
            <a:pPr lvl="0">
              <a:lnSpc>
                <a:spcPct val="115000"/>
              </a:lnSpc>
              <a:spcBef>
                <a:spcPts val="0"/>
              </a:spcBef>
              <a:spcAft>
                <a:spcPts val="0"/>
              </a:spcAft>
              <a:buNone/>
            </a:pPr>
            <a:r>
              <a:t/>
            </a:r>
            <a:endParaRPr sz="1200">
              <a:solidFill>
                <a:srgbClr val="000000"/>
              </a:solidFill>
              <a:latin typeface="Arial"/>
              <a:ea typeface="Arial"/>
              <a:cs typeface="Arial"/>
              <a:sym typeface="Arial"/>
            </a:endParaRPr>
          </a:p>
          <a:p>
            <a:pPr lvl="0">
              <a:lnSpc>
                <a:spcPct val="115000"/>
              </a:lnSpc>
              <a:spcBef>
                <a:spcPts val="0"/>
              </a:spcBef>
              <a:buNone/>
            </a:pPr>
            <a:r>
              <a:t/>
            </a:r>
            <a:endParaRPr/>
          </a:p>
        </p:txBody>
      </p:sp>
      <p:sp>
        <p:nvSpPr>
          <p:cNvPr descr="Watch as the camera tracks an act of kindness as its passed from one individual to the next and manages to boomerang back to the person who set it into motion.   Support our Thunderclap Campaign by September 1st and be part of helping to spread Kindness Boomerang even further!   What is Thunderclap? It's the first crowd-speaking platform that helps people be heard by saying something together. If we reach our supporter goal of 100 people, Thunderclap will blast out a timed Twitter, Facebook, or Tumblr post from all your supporters, creating a wave of attention.  Click on the link to support: https://www.thunderclap.it/projects/15286-kindnessboomerang  Has Life Vest Inside's Kindness Boomerang inspired you? Take our Impact Survey and help us measure the impact of kindness on the world! Plus, get entered to win free LVI goodies just for completing the survey! Visit www.lifevestinside.com/survey  Learn more about Life Vest Inside by visiting our site lifevestinside.com  Life Vest Inside is a 501(c)3 non-profit organization. All donations are 100% tax-deductible https://donatenow.networkforgood.org/lifevestinside  Like us on Facebook: www.facebook.com/lifevestinside Follow us on Twitter: www.twitter.com/lifevestinside Follow us on Instagram: www.instagram.com/lifevestinside Follow us on Linkedin: linkedin.com/company/life-vest-inside   ** PLEASE NOTE ** This film and story are Copyright Protected, therefore any re-upload or public display is prohibited without express written consent of the owner. BUT, Links are ALWAYS welcome!  Email: info@lifevestinside.com for more info" id="89" name="Shape 89" title="Life Vest Inside - Kindness Boomerang - &quot;One Day&quot;">
            <a:hlinkClick r:id="rId3"/>
          </p:cNvPr>
          <p:cNvSpPr/>
          <p:nvPr/>
        </p:nvSpPr>
        <p:spPr>
          <a:xfrm>
            <a:off x="269074" y="2056287"/>
            <a:ext cx="3111099" cy="2333324"/>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sz="3000"/>
              <a:t>2. Helps People Feel Respected &amp; Less Alone</a:t>
            </a:r>
          </a:p>
        </p:txBody>
      </p:sp>
      <p:sp>
        <p:nvSpPr>
          <p:cNvPr id="95" name="Shape 95"/>
          <p:cNvSpPr txBox="1"/>
          <p:nvPr>
            <p:ph idx="1" type="body"/>
          </p:nvPr>
        </p:nvSpPr>
        <p:spPr>
          <a:xfrm>
            <a:off x="246475" y="1775625"/>
            <a:ext cx="5173800" cy="2710200"/>
          </a:xfrm>
          <a:prstGeom prst="rect">
            <a:avLst/>
          </a:prstGeom>
        </p:spPr>
        <p:txBody>
          <a:bodyPr anchorCtr="0" anchor="t" bIns="91425" lIns="91425" rIns="91425" tIns="91425">
            <a:noAutofit/>
          </a:bodyPr>
          <a:lstStyle/>
          <a:p>
            <a:pPr lvl="0">
              <a:lnSpc>
                <a:spcPct val="115000"/>
              </a:lnSpc>
              <a:spcBef>
                <a:spcPts val="0"/>
              </a:spcBef>
              <a:buNone/>
            </a:pPr>
            <a:r>
              <a:rPr lang="en" sz="2400">
                <a:solidFill>
                  <a:srgbClr val="000000"/>
                </a:solidFill>
                <a:latin typeface="Arial"/>
                <a:ea typeface="Arial"/>
                <a:cs typeface="Arial"/>
                <a:sym typeface="Arial"/>
              </a:rPr>
              <a:t>By recognizing someone's need for help and acting on it in a compassionate manner, it makes the recipient feel valued.  It also makes the giver feel better about themselves and more connected.</a:t>
            </a:r>
          </a:p>
          <a:p>
            <a:pPr lvl="0">
              <a:spcBef>
                <a:spcPts val="0"/>
              </a:spcBef>
              <a:spcAft>
                <a:spcPts val="0"/>
              </a:spcAft>
              <a:buNone/>
            </a:pPr>
            <a:r>
              <a:t/>
            </a:r>
            <a:endParaRPr/>
          </a:p>
        </p:txBody>
      </p:sp>
      <p:pic>
        <p:nvPicPr>
          <p:cNvPr descr="Image result for kindness" id="96" name="Shape 96"/>
          <p:cNvPicPr preferRelativeResize="0"/>
          <p:nvPr/>
        </p:nvPicPr>
        <p:blipFill>
          <a:blip r:embed="rId3">
            <a:alphaModFix/>
          </a:blip>
          <a:stretch>
            <a:fillRect/>
          </a:stretch>
        </p:blipFill>
        <p:spPr>
          <a:xfrm>
            <a:off x="5978531" y="1953050"/>
            <a:ext cx="2715465" cy="271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71900" y="738725"/>
            <a:ext cx="8222100" cy="767700"/>
          </a:xfrm>
          <a:prstGeom prst="rect">
            <a:avLst/>
          </a:prstGeom>
        </p:spPr>
        <p:txBody>
          <a:bodyPr anchorCtr="0" anchor="b" bIns="91425" lIns="91425" rIns="91425" tIns="91425">
            <a:noAutofit/>
          </a:bodyPr>
          <a:lstStyle/>
          <a:p>
            <a:pPr lvl="0">
              <a:lnSpc>
                <a:spcPct val="115000"/>
              </a:lnSpc>
              <a:spcBef>
                <a:spcPts val="0"/>
              </a:spcBef>
              <a:buNone/>
            </a:pPr>
            <a:r>
              <a:rPr lang="en">
                <a:solidFill>
                  <a:srgbClr val="FFFFFF"/>
                </a:solidFill>
              </a:rPr>
              <a:t>3. Kindness Creates Kindness.  </a:t>
            </a:r>
          </a:p>
        </p:txBody>
      </p:sp>
      <p:sp>
        <p:nvSpPr>
          <p:cNvPr id="102" name="Shape 102"/>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spcAft>
                <a:spcPts val="0"/>
              </a:spcAft>
              <a:buNone/>
            </a:pPr>
            <a:r>
              <a:rPr lang="en" sz="2400">
                <a:solidFill>
                  <a:srgbClr val="000000"/>
                </a:solidFill>
                <a:latin typeface="Arial"/>
                <a:ea typeface="Arial"/>
                <a:cs typeface="Arial"/>
                <a:sym typeface="Arial"/>
              </a:rPr>
              <a:t>When you are kind to others, the impact of your action doesn't stop there. Many times the recipient of your kindness and others who see or hear about your kindness are inspired to be kinder. The ripples of kindness are truly endless.</a:t>
            </a:r>
          </a:p>
        </p:txBody>
      </p:sp>
      <p:pic>
        <p:nvPicPr>
          <p:cNvPr id="103" name="Shape 103"/>
          <p:cNvPicPr preferRelativeResize="0"/>
          <p:nvPr/>
        </p:nvPicPr>
        <p:blipFill>
          <a:blip r:embed="rId3">
            <a:alphaModFix/>
          </a:blip>
          <a:stretch>
            <a:fillRect/>
          </a:stretch>
        </p:blipFill>
        <p:spPr>
          <a:xfrm>
            <a:off x="7916875" y="3685500"/>
            <a:ext cx="983100" cy="943774"/>
          </a:xfrm>
          <a:prstGeom prst="rect">
            <a:avLst/>
          </a:prstGeom>
          <a:noFill/>
          <a:ln>
            <a:noFill/>
          </a:ln>
        </p:spPr>
      </p:pic>
      <p:pic>
        <p:nvPicPr>
          <p:cNvPr id="104" name="Shape 104"/>
          <p:cNvPicPr preferRelativeResize="0"/>
          <p:nvPr/>
        </p:nvPicPr>
        <p:blipFill>
          <a:blip r:embed="rId3">
            <a:alphaModFix/>
          </a:blip>
          <a:stretch>
            <a:fillRect/>
          </a:stretch>
        </p:blipFill>
        <p:spPr>
          <a:xfrm>
            <a:off x="6737275" y="4001850"/>
            <a:ext cx="983100" cy="943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Discussion Questions:</a:t>
            </a:r>
          </a:p>
        </p:txBody>
      </p:sp>
      <p:sp>
        <p:nvSpPr>
          <p:cNvPr id="110" name="Shape 110"/>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1. </a:t>
            </a:r>
            <a:r>
              <a:rPr lang="en" sz="2400">
                <a:solidFill>
                  <a:srgbClr val="000000"/>
                </a:solidFill>
              </a:rPr>
              <a:t>Why can it be/is it difficult for us to be kind? When is it the hardest to be kind?</a:t>
            </a:r>
          </a:p>
          <a:p>
            <a:pPr lvl="0">
              <a:spcBef>
                <a:spcPts val="0"/>
              </a:spcBef>
              <a:buNone/>
            </a:pPr>
            <a:r>
              <a:rPr lang="en" sz="2400">
                <a:solidFill>
                  <a:srgbClr val="000000"/>
                </a:solidFill>
              </a:rPr>
              <a:t>2</a:t>
            </a:r>
            <a:r>
              <a:rPr lang="en" sz="2400">
                <a:solidFill>
                  <a:srgbClr val="000000"/>
                </a:solidFill>
              </a:rPr>
              <a:t>. Do you think it’s hard for people in our society to accept acts of kindness? Why?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descr="Kid President believes the things we say can help make the world more awesome. Here he shares a special list of 20 things we should say more often. What would you add to it?  Subscribe to SoulPancake for new videos every weekday! http://bitly.com/SoulPancakeSubscribe  written and created by Brad Montague &amp; Robby Novak  special thanks: Kristi Montague  featured music in this episode: &quot;Lucky Strike&quot; by Reaktor Productions &quot;Little Things&quot; by RIMSKY  Follow the party here: http://twitter.com/iamkidpresident http://facebook.com/kidpresident http://kidpresident.com  Follow us on FACEBOOK: http://facebook.com/soulpancake TWEET us at: http://twitter.com/soulpancake  Visit our WEBSITE: http://soulpancake.com Buy our BOOK! http://book.soulpancake.com  -~-~~-~~~-~~-~- How do students react when high school boys are treated like women in Congress?? CLICK HERE to find out! https://www.youtube.com/watch?v=Km0tiHY94sQ -~-~~-~~~-~~-~-" id="115" name="Shape 115" title="Kid President's 20 Things We Should Say More Often">
            <a:hlinkClick r:id="rId3"/>
          </p:cNvPr>
          <p:cNvSpPr/>
          <p:nvPr/>
        </p:nvSpPr>
        <p:spPr>
          <a:xfrm>
            <a:off x="1781524" y="851274"/>
            <a:ext cx="5348425" cy="4011325"/>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