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5143500" cx="9144000"/>
  <p:notesSz cx="6858000" cy="9144000"/>
  <p:embeddedFontLst>
    <p:embeddedFont>
      <p:font typeface="Playfair Display"/>
      <p:regular r:id="rId19"/>
      <p:bold r:id="rId20"/>
      <p:italic r:id="rId21"/>
      <p:boldItalic r:id="rId22"/>
    </p:embeddedFont>
    <p:embeddedFont>
      <p:font typeface="Montserrat"/>
      <p:regular r:id="rId23"/>
      <p:bold r:id="rId24"/>
    </p:embeddedFont>
    <p:embeddedFont>
      <p:font typeface="Oswald"/>
      <p:regular r:id="rId25"/>
      <p:bold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layfairDisplay-bold.fntdata"/><Relationship Id="rId22" Type="http://schemas.openxmlformats.org/officeDocument/2006/relationships/font" Target="fonts/PlayfairDisplay-boldItalic.fntdata"/><Relationship Id="rId21" Type="http://schemas.openxmlformats.org/officeDocument/2006/relationships/font" Target="fonts/PlayfairDisplay-italic.fntdata"/><Relationship Id="rId24" Type="http://schemas.openxmlformats.org/officeDocument/2006/relationships/font" Target="fonts/Montserrat-bold.fntdata"/><Relationship Id="rId23" Type="http://schemas.openxmlformats.org/officeDocument/2006/relationships/font" Target="fonts/Montserrat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Oswald-bold.fntdata"/><Relationship Id="rId25" Type="http://schemas.openxmlformats.org/officeDocument/2006/relationships/font" Target="fonts/Oswald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font" Target="fonts/PlayfairDisplay-regular.fntdata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accent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3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layfair Display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youtube.com/v/l5Tw0PGcyN0" TargetMode="External"/><Relationship Id="rId4" Type="http://schemas.openxmlformats.org/officeDocument/2006/relationships/image" Target="../media/image00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4.gif"/><Relationship Id="rId4" Type="http://schemas.openxmlformats.org/officeDocument/2006/relationships/image" Target="../media/image06.png"/><Relationship Id="rId5" Type="http://schemas.openxmlformats.org/officeDocument/2006/relationships/image" Target="../media/image0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youtube.com/v/-OBgdoAmuwI" TargetMode="External"/><Relationship Id="rId4" Type="http://schemas.openxmlformats.org/officeDocument/2006/relationships/image" Target="../media/image02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4.gif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5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youtube.com/v/LZe5y2D60YU" TargetMode="External"/><Relationship Id="rId4" Type="http://schemas.openxmlformats.org/officeDocument/2006/relationships/image" Target="../media/image0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Golden Circle</a:t>
            </a:r>
          </a:p>
        </p:txBody>
      </p:sp>
      <p:sp>
        <p:nvSpPr>
          <p:cNvPr descr="Simon Sinek and &quot;The Golden Circle&quot; - a clip from the TED Talk  Full Video: http://www.ted.com/talks/lang/en/simon_sinek_how_great_leaders_inspire_action.html" id="59" name="Shape 59" title="TED: Simon Sinek - &quot;The Golden Circle&quot; Clip">
            <a:hlinkClick r:id="rId3"/>
          </p:cNvPr>
          <p:cNvSpPr/>
          <p:nvPr/>
        </p:nvSpPr>
        <p:spPr>
          <a:xfrm>
            <a:off x="2091550" y="1223575"/>
            <a:ext cx="4732299" cy="3549224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With Your Tablemates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311700" y="1234050"/>
            <a:ext cx="48174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buNone/>
            </a:pPr>
            <a:r>
              <a:rPr b="1" lang="en" sz="2200"/>
              <a:t>Why: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None/>
            </a:pPr>
            <a:r>
              <a:rPr b="1" lang="en" sz="2200"/>
              <a:t>How: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None/>
            </a:pPr>
            <a:r>
              <a:rPr b="1" lang="en" sz="2200"/>
              <a:t>What: </a:t>
            </a:r>
            <a:r>
              <a:rPr lang="en" sz="2200"/>
              <a:t>Sticky Note Project- A written compliment individualized for every WMS student and staff.</a:t>
            </a:r>
          </a:p>
        </p:txBody>
      </p:sp>
      <p:pic>
        <p:nvPicPr>
          <p:cNvPr descr="Image result for no crap" id="115" name="Shape 1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83150" y="1125879"/>
            <a:ext cx="1523000" cy="1523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golden circle" id="116" name="Shape 1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54049" y="2757049"/>
            <a:ext cx="2294182" cy="21817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sticky notes" id="117" name="Shape 1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196700" y="1317625"/>
            <a:ext cx="1986450" cy="1986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When was the last time you told someone how you really felt? The SoulPancake Street Team hits the streets to inspire some kind words...  Subscribe to our youtube channel: http://www.youtube.com/subscription_center?add_user=SoulPancake Buy our book! http://book.soulpancake.com Follow us on Facebook: http://facebook.com/SoulPancake Tweet us at: http://twitter.com/SoulPancake  Producer/DP/Colorist: Bayan Joonam  -~-~~-~~~-~~-~- How do students react when high school boys are treated like women in Congress?? CLICK HERE to find out! https://www.youtube.com/watch?v=Km0tiHY94sQ -~-~~-~~~-~~-~-" id="122" name="Shape 122" title="Street Compliments | SoulPancake Street Team">
            <a:hlinkClick r:id="rId3"/>
          </p:cNvPr>
          <p:cNvSpPr/>
          <p:nvPr/>
        </p:nvSpPr>
        <p:spPr>
          <a:xfrm>
            <a:off x="1179800" y="118900"/>
            <a:ext cx="6490125" cy="4867599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Group Assignments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190775" y="853075"/>
            <a:ext cx="2712000" cy="405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400"/>
              <a:t>8th Grade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AutoNum type="arabicPeriod"/>
            </a:pPr>
            <a:r>
              <a:rPr lang="en" sz="1400"/>
              <a:t>Amelia and Jackson</a:t>
            </a:r>
          </a:p>
          <a:p>
            <a:pPr indent="-3175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400"/>
              <a:t>Hannah  </a:t>
            </a:r>
          </a:p>
          <a:p>
            <a:pPr indent="-3175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400"/>
              <a:t>Braden and Zack</a:t>
            </a:r>
          </a:p>
          <a:p>
            <a:pPr indent="-3175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400"/>
              <a:t>Callie  </a:t>
            </a:r>
          </a:p>
          <a:p>
            <a:pPr indent="-3175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400"/>
              <a:t>Sam and Ashlyn</a:t>
            </a:r>
          </a:p>
          <a:p>
            <a:pPr indent="-3175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400"/>
              <a:t>Veronika</a:t>
            </a:r>
          </a:p>
          <a:p>
            <a:pPr indent="-3175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400"/>
              <a:t>Landrey</a:t>
            </a:r>
          </a:p>
          <a:p>
            <a:pPr indent="-3175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400"/>
              <a:t>Olivia S</a:t>
            </a:r>
          </a:p>
          <a:p>
            <a:pPr indent="-3175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400"/>
              <a:t>Sailor and Grant</a:t>
            </a:r>
          </a:p>
          <a:p>
            <a:pPr indent="-3175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400"/>
              <a:t>Audrey and Titus</a:t>
            </a:r>
          </a:p>
          <a:p>
            <a:pPr indent="-3175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400"/>
              <a:t>Tina</a:t>
            </a:r>
          </a:p>
          <a:p>
            <a:pPr indent="-3175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400"/>
              <a:t>Molly  and Frances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600"/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3052550" y="853075"/>
            <a:ext cx="2631900" cy="405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400"/>
              <a:t>7th Grade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AutoNum type="arabicPeriod"/>
            </a:pPr>
            <a:r>
              <a:rPr lang="en" sz="1400"/>
              <a:t>Hunter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AutoNum type="arabicPeriod"/>
            </a:pPr>
            <a:r>
              <a:rPr lang="en" sz="1400"/>
              <a:t>Olivia C.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AutoNum type="arabicPeriod"/>
            </a:pPr>
            <a:r>
              <a:rPr lang="en" sz="1400"/>
              <a:t>Lyv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AutoNum type="arabicPeriod"/>
            </a:pPr>
            <a:r>
              <a:rPr lang="en" sz="1400"/>
              <a:t>Mruthula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AutoNum type="arabicPeriod"/>
            </a:pPr>
            <a:r>
              <a:rPr lang="en" sz="1400"/>
              <a:t>Cameron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AutoNum type="arabicPeriod"/>
            </a:pPr>
            <a:r>
              <a:rPr lang="en" sz="1400"/>
              <a:t>Jack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AutoNum type="arabicPeriod"/>
            </a:pPr>
            <a:r>
              <a:rPr lang="en" sz="1400"/>
              <a:t>Ryan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AutoNum type="arabicPeriod"/>
            </a:pPr>
            <a:r>
              <a:rPr lang="en" sz="1400"/>
              <a:t>Kiani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AutoNum type="arabicPeriod"/>
            </a:pPr>
            <a:r>
              <a:rPr lang="en" sz="1400"/>
              <a:t>Bess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AutoNum type="arabicPeriod"/>
            </a:pPr>
            <a:r>
              <a:rPr lang="en" sz="1400"/>
              <a:t>Kiani and Mruthula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AutoNum type="arabicPeriod"/>
            </a:pPr>
            <a:r>
              <a:rPr lang="en" sz="1400"/>
              <a:t>Bess and Cameron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AutoNum type="arabicPeriod"/>
            </a:pPr>
            <a:r>
              <a:rPr lang="en" sz="1400"/>
              <a:t>Lyv and Ryan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AutoNum type="arabicPeriod"/>
            </a:pPr>
            <a:r>
              <a:rPr lang="en" sz="1400"/>
              <a:t>Jack and Bess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AutoNum type="arabicPeriod"/>
            </a:pPr>
            <a:r>
              <a:rPr lang="en" sz="1400"/>
              <a:t>Olivia C.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AutoNum type="arabicPeriod"/>
            </a:pPr>
            <a:r>
              <a:rPr lang="en" sz="1400"/>
              <a:t>Hunter</a:t>
            </a: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039825" y="853075"/>
            <a:ext cx="2551800" cy="3826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400"/>
              <a:t>6th Grade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Everyone will take one group after 7th-8th grade are complete.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Order of Operations...</a:t>
            </a:r>
          </a:p>
        </p:txBody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"/>
              <a:t>Look through names on list </a:t>
            </a:r>
          </a:p>
          <a:p>
            <a:pPr indent="-228600" lvl="1" marL="914400" rtl="0">
              <a:lnSpc>
                <a:spcPct val="150000"/>
              </a:lnSpc>
              <a:spcBef>
                <a:spcPts val="0"/>
              </a:spcBef>
              <a:buAutoNum type="alphaLcPeriod"/>
            </a:pPr>
            <a:r>
              <a:rPr lang="en"/>
              <a:t>Do you know each person?</a:t>
            </a:r>
          </a:p>
          <a:p>
            <a:pPr indent="-228600" lvl="1" marL="914400" rtl="0">
              <a:lnSpc>
                <a:spcPct val="150000"/>
              </a:lnSpc>
              <a:spcBef>
                <a:spcPts val="0"/>
              </a:spcBef>
              <a:buAutoNum type="alphaLcPeriod"/>
            </a:pPr>
            <a:r>
              <a:rPr lang="en"/>
              <a:t>Can you make an effort to meet/get to know this person better?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"/>
              <a:t>List positive qualities or characteristics that this person represents on scratch paper.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"/>
              <a:t>Pick out paper color and pen or marker. 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"/>
              <a:t>Write </a:t>
            </a:r>
            <a:r>
              <a:rPr b="1" lang="en"/>
              <a:t>legible</a:t>
            </a:r>
            <a:r>
              <a:rPr lang="en"/>
              <a:t>, positive, uplifting, note. (NO INSIDE JOKES OR SARCASM!!!)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"/>
              <a:t>Sign the note: Sincerely, From, Have a great day… something nice!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Order of Operations Continued...</a:t>
            </a:r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/>
              <a:t>6. Do NOT sign your name- use “Your Peers” or “WMS Leadership” (Which do we like better???)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/>
              <a:t>7. Keep in paperclip with other group members!! (Get paper clip from Herseth)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/>
              <a:t>8. Once you have finished entire group- we will work on locker numbers!</a:t>
            </a:r>
          </a:p>
          <a:p>
            <a:pPr lvl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b="1" lang="en" sz="3600"/>
              <a:t>LET’S DO IT!!!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your WHY?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311700" y="1234075"/>
            <a:ext cx="49749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200000"/>
              </a:lnSpc>
              <a:spcBef>
                <a:spcPts val="0"/>
              </a:spcBef>
              <a:buClr>
                <a:schemeClr val="dk2"/>
              </a:buClr>
              <a:buSzPct val="50000"/>
              <a:buFont typeface="Arial"/>
              <a:buNone/>
            </a:pPr>
            <a:r>
              <a:rPr lang="en" sz="2200"/>
              <a:t>What is your </a:t>
            </a:r>
            <a:r>
              <a:rPr b="1" lang="en" sz="2200"/>
              <a:t>WHY</a:t>
            </a:r>
            <a:r>
              <a:rPr lang="en" sz="2200"/>
              <a:t>?</a:t>
            </a:r>
          </a:p>
          <a:p>
            <a:pPr lvl="0" rtl="0">
              <a:lnSpc>
                <a:spcPct val="200000"/>
              </a:lnSpc>
              <a:spcBef>
                <a:spcPts val="0"/>
              </a:spcBef>
              <a:buNone/>
            </a:pPr>
            <a:r>
              <a:rPr lang="en" sz="2200"/>
              <a:t>Why are YOU in this class? </a:t>
            </a:r>
          </a:p>
          <a:p>
            <a:pPr lvl="0" rtl="0">
              <a:lnSpc>
                <a:spcPct val="200000"/>
              </a:lnSpc>
              <a:spcBef>
                <a:spcPts val="0"/>
              </a:spcBef>
              <a:buNone/>
            </a:pPr>
            <a:r>
              <a:rPr lang="en" sz="2200"/>
              <a:t>What inspired you to apply?</a:t>
            </a:r>
          </a:p>
          <a:p>
            <a:pPr lvl="0">
              <a:lnSpc>
                <a:spcPct val="200000"/>
              </a:lnSpc>
              <a:spcBef>
                <a:spcPts val="0"/>
              </a:spcBef>
              <a:buClr>
                <a:schemeClr val="dk2"/>
              </a:buClr>
              <a:buSzPct val="50000"/>
              <a:buFont typeface="Arial"/>
              <a:buNone/>
            </a:pPr>
            <a:r>
              <a:rPr lang="en" sz="2200"/>
              <a:t>Why do you care about the school?</a:t>
            </a:r>
          </a:p>
          <a:p>
            <a:pPr lvl="0">
              <a:lnSpc>
                <a:spcPct val="200000"/>
              </a:lnSpc>
              <a:spcBef>
                <a:spcPts val="0"/>
              </a:spcBef>
              <a:buClr>
                <a:schemeClr val="dk2"/>
              </a:buClr>
              <a:buSzPct val="50000"/>
              <a:buFont typeface="Arial"/>
              <a:buNone/>
            </a:pPr>
            <a:r>
              <a:t/>
            </a:r>
            <a:endParaRPr sz="22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golden circle"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86900" y="1250462"/>
            <a:ext cx="3472125" cy="33020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Example: 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672425" y="1174525"/>
            <a:ext cx="5160000" cy="38469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2200"/>
              <a:t>What:</a:t>
            </a:r>
            <a:r>
              <a:rPr lang="en" sz="2200"/>
              <a:t> Coach volleyball</a:t>
            </a:r>
          </a:p>
          <a:p>
            <a:pPr lvl="0">
              <a:spcBef>
                <a:spcPts val="0"/>
              </a:spcBef>
              <a:buNone/>
            </a:pPr>
            <a:r>
              <a:rPr b="1" lang="en" sz="2200"/>
              <a:t>How: </a:t>
            </a:r>
            <a:r>
              <a:rPr lang="en" sz="2200"/>
              <a:t>Practice, giving feedback, watching film, traveling, scouting reports...</a:t>
            </a:r>
          </a:p>
          <a:p>
            <a:pPr lvl="0">
              <a:spcBef>
                <a:spcPts val="0"/>
              </a:spcBef>
              <a:buNone/>
            </a:pPr>
            <a:r>
              <a:rPr b="1" lang="en" sz="2200"/>
              <a:t>Why: </a:t>
            </a:r>
            <a:r>
              <a:rPr lang="en" sz="2200"/>
              <a:t>I truly care about the development of my players as people and athletes. I want to give the same type of “invaluable” experiences that I had in my athletic career. </a:t>
            </a:r>
          </a:p>
        </p:txBody>
      </p:sp>
      <p:pic>
        <p:nvPicPr>
          <p:cNvPr descr="Image result for golden circle"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524" y="1147125"/>
            <a:ext cx="3660900" cy="348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241750"/>
            <a:ext cx="8520600" cy="4603500"/>
          </a:xfrm>
          <a:prstGeom prst="rect">
            <a:avLst/>
          </a:prstGeom>
          <a:solidFill>
            <a:schemeClr val="dk1"/>
          </a:solidFill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6000"/>
              <a:t>Two minute quiet brainstorm…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en" sz="6000"/>
              <a:t>What is your </a:t>
            </a:r>
            <a:r>
              <a:rPr b="1" lang="en" sz="6000" u="sng"/>
              <a:t>WHY</a:t>
            </a:r>
            <a:r>
              <a:rPr b="1" lang="en" sz="6000"/>
              <a:t>?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3000"/>
              <a:t>But before you start...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no crap"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53424" y="141587"/>
            <a:ext cx="4860325" cy="4860325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Shape 84"/>
          <p:cNvSpPr txBox="1"/>
          <p:nvPr/>
        </p:nvSpPr>
        <p:spPr>
          <a:xfrm>
            <a:off x="245900" y="140250"/>
            <a:ext cx="4221300" cy="486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Don’t write things down because you think it is “right” or supposed to be written on your paper.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rPr lang="en" sz="1800"/>
              <a:t>Some of you are going to say or write things that just aren’t genuine.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rPr lang="en" sz="1800"/>
              <a:t>Be YOU.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rPr lang="en" sz="1800"/>
              <a:t>Be proud of your WHY.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rPr lang="en" sz="1800"/>
              <a:t>If you don’t know- that’s okay. But there is a reason you applied to this class. Dig deep. What is that reason?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rPr lang="en" sz="1800"/>
              <a:t>Your why will take time to develop. This is below surface level thinking.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our class WHY?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081675"/>
            <a:ext cx="42918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2200"/>
              <a:t>What is our class why?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2200"/>
              <a:t>Why does WMS have a leadership class?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2200"/>
              <a:t>What are we trying to do?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2200"/>
              <a:t>What is our vision? 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2200"/>
              <a:t>What do we believe? </a:t>
            </a:r>
          </a:p>
        </p:txBody>
      </p:sp>
      <p:pic>
        <p:nvPicPr>
          <p:cNvPr descr="Image result for washington middle school oly wa"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73670" y="1627325"/>
            <a:ext cx="4711479" cy="2944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idx="1" type="body"/>
          </p:nvPr>
        </p:nvSpPr>
        <p:spPr>
          <a:xfrm>
            <a:off x="311700" y="266400"/>
            <a:ext cx="8520600" cy="4549200"/>
          </a:xfrm>
          <a:prstGeom prst="rect">
            <a:avLst/>
          </a:prstGeom>
          <a:solidFill>
            <a:schemeClr val="dk1"/>
          </a:solidFill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6000"/>
              <a:t>Two minute quiet brainstorm…</a:t>
            </a:r>
          </a:p>
          <a:p>
            <a:pPr lvl="0" algn="ctr">
              <a:spcBef>
                <a:spcPts val="0"/>
              </a:spcBef>
              <a:buNone/>
            </a:pPr>
            <a:r>
              <a:rPr b="1" lang="en" sz="6000"/>
              <a:t>What is </a:t>
            </a:r>
            <a:r>
              <a:rPr b="1" lang="en" sz="6000" u="sng"/>
              <a:t>OUR</a:t>
            </a:r>
            <a:r>
              <a:rPr b="1" lang="en" sz="6000"/>
              <a:t> why?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Know Your Why</a:t>
            </a:r>
          </a:p>
        </p:txBody>
      </p:sp>
      <p:sp>
        <p:nvSpPr>
          <p:cNvPr descr="Great lesson to share with your students!  The reason you teach them is to help them find &quot;their why&quot;!  For more great videos like this to share with students, check out http://gobeyondthecontent.com" id="102" name="Shape 102" title="Michael Jr: Know Your Why">
            <a:hlinkClick r:id="rId3"/>
          </p:cNvPr>
          <p:cNvSpPr/>
          <p:nvPr/>
        </p:nvSpPr>
        <p:spPr>
          <a:xfrm>
            <a:off x="2028500" y="1224450"/>
            <a:ext cx="4891724" cy="3668799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Sticky Note Project</a:t>
            </a:r>
          </a:p>
        </p:txBody>
      </p:sp>
      <p:sp>
        <p:nvSpPr>
          <p:cNvPr id="108" name="Shape 108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OCTOBER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